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0"/>
  </p:notesMasterIdLst>
  <p:sldIdLst>
    <p:sldId id="259" r:id="rId5"/>
    <p:sldId id="256" r:id="rId6"/>
    <p:sldId id="260" r:id="rId7"/>
    <p:sldId id="257" r:id="rId8"/>
    <p:sldId id="266" r:id="rId9"/>
    <p:sldId id="267" r:id="rId10"/>
    <p:sldId id="268" r:id="rId11"/>
    <p:sldId id="269" r:id="rId12"/>
    <p:sldId id="270" r:id="rId13"/>
    <p:sldId id="272" r:id="rId14"/>
    <p:sldId id="271" r:id="rId15"/>
    <p:sldId id="273" r:id="rId16"/>
    <p:sldId id="278" r:id="rId17"/>
    <p:sldId id="276" r:id="rId18"/>
    <p:sldId id="264" r:id="rId19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64C8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77469" autoAdjust="0"/>
  </p:normalViewPr>
  <p:slideViewPr>
    <p:cSldViewPr snapToGrid="0" showGuides="1">
      <p:cViewPr>
        <p:scale>
          <a:sx n="63" d="100"/>
          <a:sy n="63" d="100"/>
        </p:scale>
        <p:origin x="1352" y="32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18/06/2024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38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131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360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6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615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19/06 at 13:50-14:10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422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want to go on vacation together but … we also need to get to Serbia for a wedding</a:t>
            </a:r>
          </a:p>
          <a:p>
            <a:endParaRPr lang="en-GB" dirty="0"/>
          </a:p>
          <a:p>
            <a:r>
              <a:rPr lang="en-GB" dirty="0"/>
              <a:t>And so we decided that we should combine both these objectives by traveling by train to Serbia – but stopping in several cities throughout Europe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0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brings us to Interrail. This is a service that allows you to take any train in Europe with 1 interrail pass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These passes are accepted in 33 European countries</a:t>
            </a:r>
          </a:p>
          <a:p>
            <a:pPr marL="171450" indent="-171450">
              <a:buFontTx/>
              <a:buChar char="-"/>
            </a:pPr>
            <a:r>
              <a:rPr lang="en-GB" dirty="0"/>
              <a:t>You can choose between several different types of passes: x travel-days to spend within one or two months (note only 4, 5, 7, 10, 15-day options are available)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But this left us with many questions to ponder such as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many travel-days should we choose?</a:t>
            </a:r>
          </a:p>
          <a:p>
            <a:pPr marL="171450" indent="-171450">
              <a:buFontTx/>
              <a:buChar char="-"/>
            </a:pPr>
            <a:r>
              <a:rPr lang="en-GB" dirty="0"/>
              <a:t>Which cities do we want to visit?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long should we stay for in those cities?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To deal with this uncertainty, and to be assured we make the optimal travel plans, we decided to formalize our problem and mathematically optimize our vacation!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474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3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created a graph of cities in Europe connected through railways and weighted according to travel time</a:t>
            </a:r>
          </a:p>
          <a:p>
            <a:endParaRPr lang="en-GB" dirty="0"/>
          </a:p>
          <a:p>
            <a:r>
              <a:rPr lang="en-GB" b="1" dirty="0"/>
              <a:t>Objectives</a:t>
            </a:r>
          </a:p>
          <a:p>
            <a:r>
              <a:rPr lang="en-GB" dirty="0"/>
              <a:t>t4ret</a:t>
            </a:r>
          </a:p>
          <a:p>
            <a:endParaRPr lang="en-GB" dirty="0"/>
          </a:p>
          <a:p>
            <a:r>
              <a:rPr lang="en-GB" b="1" dirty="0"/>
              <a:t>Constraints</a:t>
            </a:r>
          </a:p>
          <a:p>
            <a:r>
              <a:rPr lang="en-GB" b="0" dirty="0" err="1"/>
              <a:t>trete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88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python –m </a:t>
            </a:r>
            <a:r>
              <a:rPr lang="en-GB" dirty="0" err="1"/>
              <a:t>http.server</a:t>
            </a:r>
            <a:r>
              <a:rPr lang="en-GB" dirty="0"/>
              <a:t> --</a:t>
            </a:r>
            <a:r>
              <a:rPr lang="en-GB" dirty="0" err="1"/>
              <a:t>cgi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047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428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18/06/2024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‹nr.›</a:t>
            </a:fld>
            <a:endParaRPr lang="en-GB"/>
          </a:p>
        </p:txBody>
      </p:sp>
      <p:pic>
        <p:nvPicPr>
          <p:cNvPr id="6" name="Logo Large 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2283675"/>
            <a:ext cx="4800610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7416000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2108390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  <p:pic>
        <p:nvPicPr>
          <p:cNvPr id="18" name="Afbeelding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27863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>
                <a:solidFill>
                  <a:schemeClr val="accent6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4</a:t>
            </a:r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580530" y="395008"/>
            <a:ext cx="8294400" cy="540000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pic>
        <p:nvPicPr>
          <p:cNvPr id="26" name="Afbeelding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27863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marL="536400" indent="-4500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1pPr>
            <a:lvl2pPr marL="1170000" indent="-450000">
              <a:lnSpc>
                <a:spcPct val="120000"/>
              </a:lnSpc>
              <a:defRPr/>
            </a:lvl2pPr>
            <a:lvl3pPr marL="1756800" indent="-450000" defTabSz="457200">
              <a:lnSpc>
                <a:spcPct val="120000"/>
              </a:lnSpc>
              <a:defRPr/>
            </a:lvl3pPr>
            <a:lvl4pPr marL="2329200" indent="-550800" defTabSz="457200">
              <a:lnSpc>
                <a:spcPct val="120000"/>
              </a:lnSpc>
              <a:defRPr/>
            </a:lvl4pPr>
            <a:lvl5pPr marL="2962800" indent="-4428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CAF6-1686-4743-9124-83F33F1A0EA9}" type="datetime1">
              <a:rPr lang="en-GB" noProof="0" smtClean="0"/>
              <a:t>18/06/2024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‹nr.›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18/06/2024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‹nr.›</a:t>
            </a:fld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18/06/2024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‹nr.›</a:t>
            </a:fld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18/06/2024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18-06-2024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691979"/>
            <a:ext cx="6764400" cy="5230800"/>
          </a:xfrm>
          <a:solidFill>
            <a:srgbClr val="1E64C8"/>
          </a:solidFill>
        </p:spPr>
        <p:txBody>
          <a:bodyPr anchor="b" anchorCtr="0">
            <a:noAutofit/>
          </a:bodyPr>
          <a:lstStyle>
            <a:lvl1pPr marL="85725" indent="0">
              <a:buNone/>
              <a:defRPr sz="10000" u="sng" cap="all" baseline="0">
                <a:solidFill>
                  <a:schemeClr val="bg1"/>
                </a:solidFill>
              </a:defRPr>
            </a:lvl1pPr>
            <a:lvl2pPr marL="984250" indent="-625475"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add 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99560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textbox over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76AD30-96E8-448B-B97A-24B00ADE12C5}"/>
              </a:ext>
            </a:extLst>
          </p:cNvPr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14400" y="0"/>
            <a:ext cx="16424275" cy="7920000"/>
          </a:xfrm>
        </p:spPr>
        <p:txBody>
          <a:bodyPr/>
          <a:lstStyle>
            <a:lvl1pPr marL="8572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BE" noProof="0"/>
              <a:t>Picture</a:t>
            </a:r>
            <a:endParaRPr lang="nl-BE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81384-1200-4D40-BEF0-3A17A1F906F4}" type="datetime1">
              <a:rPr lang="nl-NL" noProof="0" smtClean="0"/>
              <a:t>18-06-2024</a:t>
            </a:fld>
            <a:endParaRPr lang="nl-NL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0301F6D1-3E66-4198-8305-F0FF1745CC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1011602"/>
            <a:ext cx="7754938" cy="6908398"/>
          </a:xfrm>
          <a:solidFill>
            <a:srgbClr val="E9F0FA"/>
          </a:solidFill>
        </p:spPr>
        <p:txBody>
          <a:bodyPr>
            <a:normAutofit/>
          </a:bodyPr>
          <a:lstStyle>
            <a:lvl1pPr marL="85725" indent="0">
              <a:buNone/>
              <a:defRPr sz="5400" u="sng" cap="all" baseline="0">
                <a:solidFill>
                  <a:srgbClr val="1E64C8"/>
                </a:solidFill>
              </a:defRPr>
            </a:lvl1pPr>
            <a:lvl2pPr marL="984250" indent="-625475">
              <a:defRPr>
                <a:solidFill>
                  <a:srgbClr val="1E64C8"/>
                </a:solidFill>
              </a:defRPr>
            </a:lvl2pPr>
            <a:lvl3pPr>
              <a:defRPr>
                <a:solidFill>
                  <a:srgbClr val="1E64C8"/>
                </a:solidFill>
              </a:defRPr>
            </a:lvl3pPr>
            <a:lvl4pPr>
              <a:defRPr>
                <a:solidFill>
                  <a:srgbClr val="1E64C8"/>
                </a:solidFill>
              </a:defRPr>
            </a:lvl4pPr>
            <a:lvl5pPr>
              <a:defRPr>
                <a:solidFill>
                  <a:srgbClr val="1E64C8"/>
                </a:solidFill>
              </a:defRPr>
            </a:lvl5pPr>
          </a:lstStyle>
          <a:p>
            <a:pPr lvl="0"/>
            <a:r>
              <a:rPr lang="en-GB" noProof="0"/>
              <a:t>Click to add text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27091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252000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18/06/2024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‹nr.›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7" r:id="rId8"/>
    <p:sldLayoutId id="2147483678" r:id="rId9"/>
    <p:sldLayoutId id="2147483676" r:id="rId10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hyperlink" Target="https://twitter.com/ugent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brute force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/>
              <p:nvPr/>
            </p:nvSpPr>
            <p:spPr>
              <a:xfrm>
                <a:off x="1028700" y="1428750"/>
                <a:ext cx="13506450" cy="5589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Pseudocode</a:t>
                </a:r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/>
                  <a:t>Generate 2000 simple paths (visiting nodes no more than once) from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dirty="0">
                    <a:sym typeface="Wingdings" panose="05000000000000000000" pitchFamily="2" charset="2"/>
                  </a:rPr>
                </a:b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For each path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Select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cities with highest score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Check if path is feasible (within time-restriction)</a:t>
                </a: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Add path and its score to set</a:t>
                </a:r>
              </a:p>
              <a:p>
                <a:pPr lvl="1">
                  <a:lnSpc>
                    <a:spcPct val="120000"/>
                  </a:lnSpc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 marL="457200" indent="-457200" algn="l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Return 5 highest scoring paths</a:t>
                </a:r>
                <a:br>
                  <a:rPr lang="en-US" sz="2500" dirty="0">
                    <a:sym typeface="Wingdings" panose="05000000000000000000" pitchFamily="2" charset="2"/>
                  </a:rPr>
                </a:br>
                <a:endParaRPr lang="en-US" sz="2500" dirty="0">
                  <a:sym typeface="Wingdings" panose="05000000000000000000" pitchFamily="2" charset="2"/>
                </a:endParaRP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5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28750"/>
                <a:ext cx="13506450" cy="5589928"/>
              </a:xfrm>
              <a:prstGeom prst="rect">
                <a:avLst/>
              </a:prstGeom>
              <a:blipFill>
                <a:blip r:embed="rId3"/>
                <a:stretch>
                  <a:fillRect l="-846" t="-22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00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Approach 2</a:t>
            </a:r>
            <a:br>
              <a:rPr lang="en-GB" cap="none" dirty="0"/>
            </a:br>
            <a:r>
              <a:rPr lang="en-GB" cap="none" dirty="0"/>
              <a:t>Simulated annealing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69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simulated annealing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/>
              <p:nvPr/>
            </p:nvSpPr>
            <p:spPr>
              <a:xfrm>
                <a:off x="1028700" y="1428750"/>
                <a:ext cx="13506450" cy="697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Pseudocode</a:t>
                </a:r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/>
                  <a:t>Generate initial path from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>
                    <a:sym typeface="Wingdings" panose="05000000000000000000" pitchFamily="2" charset="2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b="0" dirty="0">
                    <a:sym typeface="Wingdings" panose="05000000000000000000" pitchFamily="2" charset="2"/>
                  </a:rPr>
                </a:br>
                <a:endParaRPr lang="en-US" sz="2500" b="0" dirty="0"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b="0" dirty="0">
                    <a:sym typeface="Wingdings" panose="05000000000000000000" pitchFamily="2" charset="2"/>
                  </a:rPr>
                  <a:t>While te</a:t>
                </a:r>
                <a:r>
                  <a:rPr lang="en-US" sz="2500" dirty="0">
                    <a:sym typeface="Wingdings" panose="05000000000000000000" pitchFamily="2" charset="2"/>
                  </a:rPr>
                  <a:t>mperature &gt; </a:t>
                </a:r>
                <a:r>
                  <a:rPr lang="en-US" sz="2500" dirty="0" err="1">
                    <a:sym typeface="Wingdings" panose="05000000000000000000" pitchFamily="2" charset="2"/>
                  </a:rPr>
                  <a:t>T</a:t>
                </a:r>
                <a:r>
                  <a:rPr lang="en-US" sz="2500" baseline="-25000" dirty="0" err="1">
                    <a:sym typeface="Wingdings" panose="05000000000000000000" pitchFamily="2" charset="2"/>
                  </a:rPr>
                  <a:t>min</a:t>
                </a:r>
                <a:endParaRPr lang="en-US" sz="2500" baseline="-25000" dirty="0">
                  <a:sym typeface="Wingdings" panose="05000000000000000000" pitchFamily="2" charset="2"/>
                </a:endParaRPr>
              </a:p>
              <a:p>
                <a:pPr marL="1107384" lvl="1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Repeat N times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ym typeface="Wingdings" panose="05000000000000000000" pitchFamily="2" charset="2"/>
                  </a:rPr>
                  <a:t>Get neighbor paths (swapping cities)</a:t>
                </a:r>
              </a:p>
              <a:p>
                <a:pPr marL="1757568" lvl="2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For neighbor in neighbor paths:</a:t>
                </a:r>
                <a:endParaRPr lang="en-US" sz="2500" b="0" dirty="0">
                  <a:sym typeface="Wingdings" panose="05000000000000000000" pitchFamily="2" charset="2"/>
                </a:endParaRPr>
              </a:p>
              <a:p>
                <a:pPr marL="2407752" lvl="3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>
                    <a:sym typeface="Wingdings" panose="05000000000000000000" pitchFamily="2" charset="2"/>
                  </a:rPr>
                  <a:t>If score(neighbor) &gt; score(best path)</a:t>
                </a:r>
                <a:br>
                  <a:rPr lang="en-US" sz="2500" b="0" dirty="0">
                    <a:sym typeface="Wingdings" panose="05000000000000000000" pitchFamily="2" charset="2"/>
                  </a:rPr>
                </a:br>
                <a:r>
                  <a:rPr lang="en-US" sz="2500" b="0" dirty="0">
                    <a:sym typeface="Wingdings" panose="05000000000000000000" pitchFamily="2" charset="2"/>
                  </a:rPr>
                  <a:t> accept neighbor as best path</a:t>
                </a:r>
              </a:p>
              <a:p>
                <a:pPr marL="2407752" lvl="3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Else accept with temperature-dependent probability </a:t>
                </a:r>
              </a:p>
              <a:p>
                <a:pPr marL="2407752" lvl="3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>
                    <a:sym typeface="Wingdings" panose="05000000000000000000" pitchFamily="2" charset="2"/>
                  </a:rPr>
                  <a:t>Temperature *= cooling rate</a:t>
                </a:r>
              </a:p>
              <a:p>
                <a:pPr>
                  <a:lnSpc>
                    <a:spcPct val="120000"/>
                  </a:lnSpc>
                </a:pPr>
                <a:endParaRPr lang="en-US" sz="2500" b="0" dirty="0">
                  <a:sym typeface="Wingdings" panose="05000000000000000000" pitchFamily="2" charset="2"/>
                </a:endParaRPr>
              </a:p>
              <a:p>
                <a:pPr marL="457200" indent="-4572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US" sz="2500" dirty="0">
                    <a:sym typeface="Wingdings" panose="05000000000000000000" pitchFamily="2" charset="2"/>
                  </a:rPr>
                  <a:t>Return best path</a:t>
                </a:r>
                <a:br>
                  <a:rPr lang="en-US" sz="2500" b="0" dirty="0">
                    <a:sym typeface="Wingdings" panose="05000000000000000000" pitchFamily="2" charset="2"/>
                  </a:rPr>
                </a:br>
                <a:endParaRPr lang="en-US" sz="25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0E8D71-02BC-CBC6-99C6-4D96A1AF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428750"/>
                <a:ext cx="13506450" cy="6974858"/>
              </a:xfrm>
              <a:prstGeom prst="rect">
                <a:avLst/>
              </a:prstGeom>
              <a:blipFill>
                <a:blip r:embed="rId3"/>
                <a:stretch>
                  <a:fillRect l="-846" t="-182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946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the simulated annealing approach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E8D71-02BC-CBC6-99C6-4D96A1AF0867}"/>
              </a:ext>
            </a:extLst>
          </p:cNvPr>
          <p:cNvSpPr txBox="1"/>
          <p:nvPr/>
        </p:nvSpPr>
        <p:spPr>
          <a:xfrm>
            <a:off x="1028700" y="1428750"/>
            <a:ext cx="9655527" cy="7436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500" b="1" dirty="0"/>
              <a:t>Defining a neighbor path</a:t>
            </a:r>
          </a:p>
          <a:p>
            <a:pPr>
              <a:lnSpc>
                <a:spcPct val="120000"/>
              </a:lnSpc>
            </a:pPr>
            <a:r>
              <a:rPr lang="en-US" sz="2500" dirty="0">
                <a:sym typeface="Wingdings" panose="05000000000000000000" pitchFamily="2" charset="2"/>
              </a:rPr>
              <a:t> Take one random node in the path and swap that node with all its neighbor nodes</a:t>
            </a:r>
          </a:p>
          <a:p>
            <a:pPr>
              <a:lnSpc>
                <a:spcPct val="120000"/>
              </a:lnSpc>
            </a:pPr>
            <a:endParaRPr lang="en-US" sz="2500" b="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sz="2500" b="1" dirty="0">
                <a:sym typeface="Wingdings" panose="05000000000000000000" pitchFamily="2" charset="2"/>
              </a:rPr>
              <a:t>Example</a:t>
            </a:r>
            <a:endParaRPr lang="en-US" sz="2500" b="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sz="2500" dirty="0">
                <a:sym typeface="Wingdings" panose="05000000000000000000" pitchFamily="2" charset="2"/>
              </a:rPr>
              <a:t>Path = ['Brussels', </a:t>
            </a:r>
            <a:r>
              <a:rPr lang="en-US" sz="2500" b="1" dirty="0">
                <a:sym typeface="Wingdings" panose="05000000000000000000" pitchFamily="2" charset="2"/>
              </a:rPr>
              <a:t>'München</a:t>
            </a:r>
            <a:r>
              <a:rPr lang="en-US" sz="2500" dirty="0">
                <a:sym typeface="Wingdings" panose="05000000000000000000" pitchFamily="2" charset="2"/>
              </a:rPr>
              <a:t>', 'Wien', 'Budapest', 'Belgrade’]</a:t>
            </a:r>
          </a:p>
          <a:p>
            <a:pPr>
              <a:lnSpc>
                <a:spcPct val="120000"/>
              </a:lnSpc>
            </a:pPr>
            <a:endParaRPr lang="en-US" sz="2500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sz="2500" dirty="0">
                <a:sym typeface="Wingdings" panose="05000000000000000000" pitchFamily="2" charset="2"/>
              </a:rPr>
              <a:t>Neighbors of path: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'Venezia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'Milan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'Zurich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'Frankfurt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'Berlin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'Hamburg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'Belgrade’] </a:t>
            </a:r>
          </a:p>
          <a:p>
            <a:pPr>
              <a:lnSpc>
                <a:spcPct val="120000"/>
              </a:lnSpc>
            </a:pPr>
            <a:r>
              <a:rPr lang="en-US" sz="2500" b="0" dirty="0">
                <a:sym typeface="Wingdings" panose="05000000000000000000" pitchFamily="2" charset="2"/>
              </a:rPr>
              <a:t>['Brussels', </a:t>
            </a:r>
            <a:r>
              <a:rPr lang="en-US" sz="2500" b="1" dirty="0">
                <a:sym typeface="Wingdings" panose="05000000000000000000" pitchFamily="2" charset="2"/>
              </a:rPr>
              <a:t>'Praha</a:t>
            </a:r>
            <a:r>
              <a:rPr lang="en-US" sz="2500" b="0" dirty="0">
                <a:sym typeface="Wingdings" panose="05000000000000000000" pitchFamily="2" charset="2"/>
              </a:rPr>
              <a:t>', 'Wien', 'Budapest', 'Belgrade']</a:t>
            </a:r>
            <a:br>
              <a:rPr lang="en-US" sz="2500" b="0" dirty="0">
                <a:sym typeface="Wingdings" panose="05000000000000000000" pitchFamily="2" charset="2"/>
              </a:rPr>
            </a:br>
            <a:endParaRPr lang="en-US" sz="25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1781EAC-CD4F-BFC0-D78C-1643B774B4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069" t="33230" r="33292" b="14615"/>
          <a:stretch/>
        </p:blipFill>
        <p:spPr>
          <a:xfrm>
            <a:off x="10684227" y="1115693"/>
            <a:ext cx="5851173" cy="7968134"/>
          </a:xfrm>
          <a:prstGeom prst="rect">
            <a:avLst/>
          </a:prstGeom>
        </p:spPr>
      </p:pic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EED48CAA-8269-ECD9-E0D7-C0A7B410BCEC}"/>
              </a:ext>
            </a:extLst>
          </p:cNvPr>
          <p:cNvCxnSpPr/>
          <p:nvPr/>
        </p:nvCxnSpPr>
        <p:spPr>
          <a:xfrm>
            <a:off x="4691270" y="4214191"/>
            <a:ext cx="8686800" cy="1073426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124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4288832-5DE1-ED90-020D-31F9A2D5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Brute force    vs    Simulated annealing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4067752-A8F7-0025-95A1-7946ED643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14</a:t>
            </a:fld>
            <a:endParaRPr lang="en-GB" noProof="0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D7B2EDFA-0956-B888-DD79-65B6AFD46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8" y="2296159"/>
            <a:ext cx="6840549" cy="6106681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Checks many </a:t>
            </a:r>
            <a:br>
              <a:rPr lang="nl-BE" sz="4400" dirty="0"/>
            </a:br>
            <a:r>
              <a:rPr lang="nl-BE" sz="4400" dirty="0"/>
              <a:t>options</a:t>
            </a:r>
          </a:p>
          <a:p>
            <a:endParaRPr lang="nl-BE" sz="4400" dirty="0"/>
          </a:p>
          <a:p>
            <a:endParaRPr lang="nl-BE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Slow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Inefficient (repeats)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BE" sz="4400" dirty="0"/>
              <a:t>Hacky</a:t>
            </a:r>
          </a:p>
          <a:p>
            <a:endParaRPr lang="nl-BE" sz="4400" dirty="0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0F9148A-E12F-0C16-F5EA-2DAD5BF3D8EE}"/>
              </a:ext>
            </a:extLst>
          </p:cNvPr>
          <p:cNvSpPr txBox="1"/>
          <p:nvPr/>
        </p:nvSpPr>
        <p:spPr>
          <a:xfrm>
            <a:off x="9916160" y="2296159"/>
            <a:ext cx="740971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Fast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More ‘sound’ approach</a:t>
            </a:r>
          </a:p>
          <a:p>
            <a:endParaRPr lang="nl-BE" sz="4400" dirty="0"/>
          </a:p>
          <a:p>
            <a:endParaRPr lang="nl-BE" sz="4400" dirty="0"/>
          </a:p>
          <a:p>
            <a:endParaRPr lang="nl-BE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Local optima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BE" sz="4400" dirty="0"/>
              <a:t>Returns non-existing paths (filtered)</a:t>
            </a:r>
          </a:p>
        </p:txBody>
      </p: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2C4F40A0-6E93-2AF9-9411-A118E5A3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4" y="5351881"/>
            <a:ext cx="1581784" cy="1581784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FFD37C36-72AF-1CD1-2751-380502B70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" y="1927573"/>
            <a:ext cx="1578090" cy="1578090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98F9A3BC-177E-8594-9068-5A141DFF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662" y="5351881"/>
            <a:ext cx="1581784" cy="1581784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34659389-0CB0-C9C8-BCC9-6B5638F19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356" y="1927573"/>
            <a:ext cx="1578090" cy="157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9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500" dirty="0"/>
              <a:t>Robbe Claeys &amp; Jovana </a:t>
            </a:r>
            <a:r>
              <a:rPr lang="en-GB" sz="3500" dirty="0" err="1"/>
              <a:t>Filipovic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www.ugent.be</a:t>
            </a:r>
            <a:br>
              <a:rPr lang="en-GB" dirty="0"/>
            </a:b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/>
              <a:t>Universiteit Gent</a:t>
            </a:r>
            <a:br>
              <a:rPr lang="nl-NL" dirty="0"/>
            </a:br>
            <a:r>
              <a:rPr lang="nl-NL"/>
              <a:t>@ugent</a:t>
            </a:r>
          </a:p>
          <a:p>
            <a:r>
              <a:rPr lang="nl-NL"/>
              <a:t>@ugent</a:t>
            </a:r>
            <a:br>
              <a:rPr lang="nl-NL" dirty="0"/>
            </a:br>
            <a:r>
              <a:rPr lang="nl-NL" dirty="0" err="1"/>
              <a:t>Ghent</a:t>
            </a:r>
            <a:r>
              <a:rPr lang="nl-NL" dirty="0"/>
              <a:t> University</a:t>
            </a:r>
          </a:p>
          <a:p>
            <a:endParaRPr lang="nl-NL" dirty="0"/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000" y="3161604"/>
            <a:ext cx="280417" cy="335281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D8855CE0-DA1E-47E6-9AFE-EA2A510D6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122000"/>
            <a:ext cx="280643" cy="280800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50788195-BE0F-443B-A2BC-32526DC61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351" y="4560042"/>
            <a:ext cx="280417" cy="280417"/>
          </a:xfrm>
          <a:prstGeom prst="rect">
            <a:avLst/>
          </a:prstGeom>
        </p:spPr>
      </p:pic>
      <p:pic>
        <p:nvPicPr>
          <p:cNvPr id="3" name="Picture Placeholder 27">
            <a:hlinkClick r:id="rId5"/>
            <a:extLst>
              <a:ext uri="{FF2B5EF4-FFF2-40B4-BE49-F238E27FC236}">
                <a16:creationId xmlns:a16="http://schemas.microsoft.com/office/drawing/2014/main" id="{B43B96B5-64D3-0B01-64BE-8A9A9A013AA1}"/>
              </a:ext>
            </a:extLst>
          </p:cNvPr>
          <p:cNvPicPr>
            <a:picLocks noGrp="1"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20" b="220"/>
          <a:stretch>
            <a:fillRect/>
          </a:stretch>
        </p:blipFill>
        <p:spPr>
          <a:xfrm>
            <a:off x="8706929" y="3669791"/>
            <a:ext cx="280417" cy="2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STMO P</a:t>
            </a:r>
            <a:r>
              <a:rPr lang="nl-NL" cap="none" dirty="0"/>
              <a:t>roject</a:t>
            </a:r>
            <a:r>
              <a:rPr lang="nl-NL" dirty="0"/>
              <a:t>: </a:t>
            </a:r>
            <a:r>
              <a:rPr lang="nl-NL" dirty="0" err="1"/>
              <a:t>I</a:t>
            </a:r>
            <a:r>
              <a:rPr lang="nl-NL" cap="none" dirty="0" err="1"/>
              <a:t>nter</a:t>
            </a:r>
            <a:r>
              <a:rPr lang="nl-NL" dirty="0" err="1"/>
              <a:t>w</a:t>
            </a:r>
            <a:r>
              <a:rPr lang="nl-NL" cap="none" dirty="0" err="1"/>
              <a:t>ay</a:t>
            </a:r>
            <a:endParaRPr lang="nl-NL" dirty="0"/>
          </a:p>
        </p:txBody>
      </p:sp>
      <p:sp>
        <p:nvSpPr>
          <p:cNvPr id="11" name="Ondertitel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Robbe Claeys &amp; </a:t>
            </a:r>
            <a:r>
              <a:rPr lang="nl-NL" dirty="0" err="1"/>
              <a:t>Jovana</a:t>
            </a:r>
            <a:r>
              <a:rPr lang="nl-NL" dirty="0"/>
              <a:t> </a:t>
            </a:r>
            <a:r>
              <a:rPr lang="nl-NL" dirty="0" err="1"/>
              <a:t>Filipovic</a:t>
            </a:r>
            <a:r>
              <a:rPr lang="nl-NL" dirty="0"/>
              <a:t>	19/06/2024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AB999A-54AF-D6D2-F81C-9EB77E5E562A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7" b="296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stained Code and Community Development for NetworkX - Chan Zuckerberg ...">
            <a:extLst>
              <a:ext uri="{FF2B5EF4-FFF2-40B4-BE49-F238E27FC236}">
                <a16:creationId xmlns:a16="http://schemas.microsoft.com/office/drawing/2014/main" id="{2F8EED07-B773-B431-4A1A-12039C81E623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7" b="3947"/>
          <a:stretch>
            <a:fillRect/>
          </a:stretch>
        </p:blipFill>
        <p:spPr bwMode="auto">
          <a:xfrm>
            <a:off x="5713413" y="8366125"/>
            <a:ext cx="4506912" cy="92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Problem Context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Getting to Serbia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4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EC168E-F1AE-8548-FA6E-5B31BA8A6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6" t="25000" r="13640" b="6908"/>
          <a:stretch/>
        </p:blipFill>
        <p:spPr bwMode="auto">
          <a:xfrm>
            <a:off x="4539915" y="1379621"/>
            <a:ext cx="9304421" cy="664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EE8D15-D99C-2226-0C9C-16A5536CA542}"/>
              </a:ext>
            </a:extLst>
          </p:cNvPr>
          <p:cNvCxnSpPr>
            <a:cxnSpLocks/>
          </p:cNvCxnSpPr>
          <p:nvPr/>
        </p:nvCxnSpPr>
        <p:spPr>
          <a:xfrm flipH="1">
            <a:off x="9769642" y="2037347"/>
            <a:ext cx="4299284" cy="4058653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78D4D67-4C89-19FD-0FE6-A2E026134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77" t="12408" b="18979"/>
          <a:stretch/>
        </p:blipFill>
        <p:spPr>
          <a:xfrm>
            <a:off x="737937" y="1379621"/>
            <a:ext cx="3240549" cy="50211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43CD36-8467-74BE-8DAF-F9C5B47D1ECA}"/>
              </a:ext>
            </a:extLst>
          </p:cNvPr>
          <p:cNvCxnSpPr>
            <a:cxnSpLocks/>
          </p:cNvCxnSpPr>
          <p:nvPr/>
        </p:nvCxnSpPr>
        <p:spPr>
          <a:xfrm>
            <a:off x="4090737" y="3641558"/>
            <a:ext cx="3160295" cy="930442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C1E5D60-9D7F-8F3B-D515-0CFA3C4B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49474" flipH="1">
            <a:off x="7315202" y="4576427"/>
            <a:ext cx="2549952" cy="1476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28B2133-E8B6-0FFD-3678-5D74812F5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0" t="15625" r="7978" b="14967"/>
          <a:stretch/>
        </p:blipFill>
        <p:spPr bwMode="auto">
          <a:xfrm>
            <a:off x="14229347" y="427528"/>
            <a:ext cx="2695073" cy="348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86D0CA-816A-BCA6-17DE-0870ACC23EAF}"/>
              </a:ext>
            </a:extLst>
          </p:cNvPr>
          <p:cNvSpPr txBox="1"/>
          <p:nvPr/>
        </p:nvSpPr>
        <p:spPr>
          <a:xfrm>
            <a:off x="14662485" y="4010526"/>
            <a:ext cx="2037347" cy="9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/>
              <a:t>wedding</a:t>
            </a:r>
          </a:p>
          <a:p>
            <a:pPr algn="ctr">
              <a:lnSpc>
                <a:spcPct val="120000"/>
              </a:lnSpc>
            </a:pPr>
            <a:r>
              <a:rPr lang="en-US" sz="2500" dirty="0"/>
              <a:t>18/07</a:t>
            </a:r>
            <a:endParaRPr lang="en-NL" sz="2500" dirty="0"/>
          </a:p>
        </p:txBody>
      </p:sp>
    </p:spTree>
    <p:extLst>
      <p:ext uri="{BB962C8B-B14F-4D97-AF65-F5344CB8AC3E}">
        <p14:creationId xmlns:p14="http://schemas.microsoft.com/office/powerpoint/2010/main" val="30848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Interrail</a:t>
            </a:r>
            <a:r>
              <a:rPr lang="en-GB" dirty="0"/>
              <a:t>: </a:t>
            </a:r>
            <a:r>
              <a:rPr lang="en-GB" cap="none" dirty="0"/>
              <a:t>Unlimited EU train travel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17E8A-421C-86CE-6BEE-ADA9B950D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3" t="28629" r="21696" b="8802"/>
          <a:stretch/>
        </p:blipFill>
        <p:spPr>
          <a:xfrm>
            <a:off x="8839198" y="1299411"/>
            <a:ext cx="6994359" cy="4844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D6056C-4AA4-C153-F1F5-22E057DDD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5" y="1304284"/>
            <a:ext cx="7354326" cy="557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04C548-998B-B694-2E41-2475CCB12FA5}"/>
              </a:ext>
            </a:extLst>
          </p:cNvPr>
          <p:cNvSpPr txBox="1"/>
          <p:nvPr/>
        </p:nvSpPr>
        <p:spPr>
          <a:xfrm>
            <a:off x="8742947" y="6320589"/>
            <a:ext cx="7555832" cy="235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How many </a:t>
            </a:r>
            <a:r>
              <a:rPr lang="en-US" sz="2500" dirty="0" err="1"/>
              <a:t>traveldays</a:t>
            </a:r>
            <a:r>
              <a:rPr lang="en-US" sz="2500" dirty="0"/>
              <a:t>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Where should we stop?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How long should we stay at each destination?</a:t>
            </a:r>
          </a:p>
          <a:p>
            <a:pPr algn="l">
              <a:lnSpc>
                <a:spcPct val="120000"/>
              </a:lnSpc>
            </a:pPr>
            <a:br>
              <a:rPr lang="en-US" sz="2500" dirty="0"/>
            </a:br>
            <a:r>
              <a:rPr lang="en-US" sz="2500" dirty="0"/>
              <a:t>So many questions?!?!</a:t>
            </a:r>
          </a:p>
        </p:txBody>
      </p:sp>
    </p:spTree>
    <p:extLst>
      <p:ext uri="{BB962C8B-B14F-4D97-AF65-F5344CB8AC3E}">
        <p14:creationId xmlns:p14="http://schemas.microsoft.com/office/powerpoint/2010/main" val="250905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Problem Definition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28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9FE8A-F012-44A4-E3A3-8AEDF8A4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265633"/>
            <a:ext cx="12423776" cy="948796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err="1"/>
              <a:t>InterWay</a:t>
            </a:r>
            <a:r>
              <a:rPr lang="en-GB" dirty="0"/>
              <a:t>: </a:t>
            </a:r>
            <a:r>
              <a:rPr lang="en-GB" cap="none" dirty="0"/>
              <a:t>a graph problem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85AD63-CFFC-CD57-98E6-A4373475935C}"/>
                  </a:ext>
                </a:extLst>
              </p:cNvPr>
              <p:cNvSpPr txBox="1"/>
              <p:nvPr/>
            </p:nvSpPr>
            <p:spPr>
              <a:xfrm>
                <a:off x="133350" y="1181100"/>
                <a:ext cx="6515100" cy="7436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sz="2500" dirty="0"/>
                  <a:t>Graph of cities in Europe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/>
                  <a:t> where: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500" dirty="0"/>
                  <a:t> = set of cities with score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500" b="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500" b="0" dirty="0"/>
                  <a:t> = railway connections with time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endParaRPr lang="en-US" sz="2500" b="0" dirty="0"/>
              </a:p>
              <a:p>
                <a:pPr algn="l">
                  <a:lnSpc>
                    <a:spcPct val="120000"/>
                  </a:lnSpc>
                </a:pPr>
                <a:endParaRPr lang="en-US" sz="2500" dirty="0"/>
              </a:p>
              <a:p>
                <a:pPr algn="l">
                  <a:lnSpc>
                    <a:spcPct val="120000"/>
                  </a:lnSpc>
                </a:pPr>
                <a:r>
                  <a:rPr lang="en-US" sz="2500" b="1" dirty="0"/>
                  <a:t>Objectives</a:t>
                </a:r>
              </a:p>
              <a:p>
                <a:pPr marL="342900" indent="-34290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Time-restricted path from </a:t>
                </a:r>
                <a:br>
                  <a:rPr lang="en-US" sz="2500" dirty="0"/>
                </a:br>
                <a:r>
                  <a:rPr lang="en-US" sz="2500" dirty="0"/>
                  <a:t>source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dirty="0">
                    <a:sym typeface="Wingdings" panose="05000000000000000000" pitchFamily="2" charset="2"/>
                  </a:rPr>
                  <a:t> destination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∈</m:t>
                    </m:r>
                    <m:r>
                      <a:rPr lang="en-US" sz="2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𝑉</m:t>
                    </m:r>
                  </m:oMath>
                </a14:m>
                <a:endParaRPr lang="en-US" sz="2500" b="0" dirty="0"/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Objective function: maximize</a:t>
                </a:r>
                <a:br>
                  <a:rPr lang="en-US" sz="2500" dirty="0"/>
                </a:br>
                <a:r>
                  <a:rPr lang="en-US" sz="2500" dirty="0"/>
                  <a:t>score gained on path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500" dirty="0"/>
                  <a:t> </a:t>
                </a:r>
                <a:r>
                  <a:rPr lang="en-US" sz="25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𝐷</m:t>
                    </m:r>
                  </m:oMath>
                </a14:m>
                <a:br>
                  <a:rPr lang="en-US" sz="2500" b="0" dirty="0">
                    <a:sym typeface="Wingdings" panose="05000000000000000000" pitchFamily="2" charset="2"/>
                  </a:rPr>
                </a:br>
                <a:r>
                  <a:rPr lang="en-US" sz="2500" b="0" dirty="0">
                    <a:sym typeface="Wingdings" panose="05000000000000000000" pitchFamily="2" charset="2"/>
                  </a:rPr>
                  <a:t>by visiting cities</a:t>
                </a:r>
              </a:p>
              <a:p>
                <a:pPr>
                  <a:lnSpc>
                    <a:spcPct val="120000"/>
                  </a:lnSpc>
                </a:pPr>
                <a:endParaRPr lang="en-US" sz="25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500" b="1" dirty="0">
                    <a:sym typeface="Wingdings" panose="05000000000000000000" pitchFamily="2" charset="2"/>
                  </a:rPr>
                  <a:t>Constraints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/>
                  <a:t>Time to reach destination (12 days)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dirty="0"/>
                  <a:t>Number of travel-days (5 days)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2500" b="0" dirty="0"/>
                  <a:t>Travel-time per day (9 hours)</a:t>
                </a:r>
              </a:p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5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85AD63-CFFC-CD57-98E6-A43734759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181100"/>
                <a:ext cx="6515100" cy="7436588"/>
              </a:xfrm>
              <a:prstGeom prst="rect">
                <a:avLst/>
              </a:prstGeom>
              <a:blipFill>
                <a:blip r:embed="rId4"/>
                <a:stretch>
                  <a:fillRect l="-1590" t="-24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F7D5B4B-0D03-AA3A-B260-BCF155D41910}"/>
              </a:ext>
            </a:extLst>
          </p:cNvPr>
          <p:cNvSpPr txBox="1"/>
          <p:nvPr/>
        </p:nvSpPr>
        <p:spPr>
          <a:xfrm>
            <a:off x="7639050" y="3505200"/>
            <a:ext cx="8362950" cy="17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9600" dirty="0">
                <a:highlight>
                  <a:srgbClr val="FF0000"/>
                </a:highlight>
              </a:rPr>
              <a:t>Multi-objective</a:t>
            </a:r>
            <a:endParaRPr lang="en-NL" sz="9600" dirty="0"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85EFC-A7BB-1851-A904-E4DF0F9EB595}"/>
              </a:ext>
            </a:extLst>
          </p:cNvPr>
          <p:cNvSpPr txBox="1"/>
          <p:nvPr/>
        </p:nvSpPr>
        <p:spPr>
          <a:xfrm>
            <a:off x="7581900" y="6438900"/>
            <a:ext cx="8763000" cy="1702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9600" dirty="0">
                <a:highlight>
                  <a:srgbClr val="FF0000"/>
                </a:highlight>
              </a:rPr>
              <a:t>Multi-constraint</a:t>
            </a:r>
            <a:endParaRPr lang="en-NL" sz="96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651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DEMO!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7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Approach 1</a:t>
            </a:r>
            <a:br>
              <a:rPr lang="en-GB" cap="none" dirty="0"/>
            </a:br>
            <a:r>
              <a:rPr lang="en-GB" cap="none" dirty="0"/>
              <a:t>Brute force search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5927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UGent WE">
      <a:dk1>
        <a:sysClr val="windowText" lastClr="000000"/>
      </a:dk1>
      <a:lt1>
        <a:sysClr val="window" lastClr="FFFFFF"/>
      </a:lt1>
      <a:dk2>
        <a:srgbClr val="1E64C8"/>
      </a:dk2>
      <a:lt2>
        <a:srgbClr val="E9F0FA"/>
      </a:lt2>
      <a:accent1>
        <a:srgbClr val="2D8CA8"/>
      </a:accent1>
      <a:accent2>
        <a:srgbClr val="4298B1"/>
      </a:accent2>
      <a:accent3>
        <a:srgbClr val="57A3B9"/>
      </a:accent3>
      <a:accent4>
        <a:srgbClr val="6CAFC2"/>
      </a:accent4>
      <a:accent5>
        <a:srgbClr val="81BACB"/>
      </a:accent5>
      <a:accent6>
        <a:srgbClr val="96C6D4"/>
      </a:accent6>
      <a:hlink>
        <a:srgbClr val="1E64C8"/>
      </a:hlink>
      <a:folHlink>
        <a:srgbClr val="1E64C8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342900" indent="-342900" algn="l">
          <a:lnSpc>
            <a:spcPct val="120000"/>
          </a:lnSpc>
          <a:buFont typeface="Arial" panose="020B0604020202020204" pitchFamily="34" charset="0"/>
          <a:buChar char="‒"/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2" id="{78E66E57-0B34-4A8A-94DD-A4AC10F86964}" vid="{49F421C6-4CD1-4B08-86D8-1ED021642C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4CDDE6FDD39540B59C06E78D3E63EA" ma:contentTypeVersion="6" ma:contentTypeDescription="Een nieuw document maken." ma:contentTypeScope="" ma:versionID="530f9a0d89d01fafaf9be59f9feafa61">
  <xsd:schema xmlns:xsd="http://www.w3.org/2001/XMLSchema" xmlns:xs="http://www.w3.org/2001/XMLSchema" xmlns:p="http://schemas.microsoft.com/office/2006/metadata/properties" xmlns:ns2="05784072-49b5-478c-80d8-0c47df73688e" xmlns:ns3="25c45f88-3d61-408a-8b3b-07ce035ac9ec" targetNamespace="http://schemas.microsoft.com/office/2006/metadata/properties" ma:root="true" ma:fieldsID="1ea47dee8691c6e23bbf035803c50253" ns2:_="" ns3:_="">
    <xsd:import namespace="05784072-49b5-478c-80d8-0c47df73688e"/>
    <xsd:import namespace="25c45f88-3d61-408a-8b3b-07ce035ac9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784072-49b5-478c-80d8-0c47df7368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c45f88-3d61-408a-8b3b-07ce035ac9e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CAAF2-DCA9-4F85-9335-62836C64AB2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3441D09-F5D6-4750-A2FD-E640A39025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0B0AE-3CD7-4060-8188-4D50DA071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784072-49b5-478c-80d8-0c47df73688e"/>
    <ds:schemaRef ds:uri="25c45f88-3d61-408a-8b3b-07ce035ac9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PowerPoint_UGent_EN_WE</Template>
  <TotalTime>168</TotalTime>
  <Words>692</Words>
  <Application>Microsoft Macintosh PowerPoint</Application>
  <PresentationFormat>Aangepast</PresentationFormat>
  <Paragraphs>133</Paragraphs>
  <Slides>15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Wingdings</vt:lpstr>
      <vt:lpstr>Kantoorthema</vt:lpstr>
      <vt:lpstr>PowerPoint-presentatie</vt:lpstr>
      <vt:lpstr>STMO Project: Interway</vt:lpstr>
      <vt:lpstr>Problem Context</vt:lpstr>
      <vt:lpstr>Getting to Serbia</vt:lpstr>
      <vt:lpstr>Interrail: Unlimited EU train travel</vt:lpstr>
      <vt:lpstr>Problem Definition</vt:lpstr>
      <vt:lpstr>InterWay: a graph problem</vt:lpstr>
      <vt:lpstr>DEMO!</vt:lpstr>
      <vt:lpstr>Approach 1 Brute force search</vt:lpstr>
      <vt:lpstr>InterWay: the brute force approach</vt:lpstr>
      <vt:lpstr>Approach 2 Simulated annealing</vt:lpstr>
      <vt:lpstr>InterWay: the simulated annealing approach</vt:lpstr>
      <vt:lpstr>InterWay: the simulated annealing approach</vt:lpstr>
      <vt:lpstr>Brute force    vs    Simulated annealing</vt:lpstr>
      <vt:lpstr>Robbe Claeys &amp; Jovana Filipovic            www.ugent.be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Robbe Claeys</dc:creator>
  <cp:keywords/>
  <dc:description/>
  <cp:lastModifiedBy>Jovana Filipovic</cp:lastModifiedBy>
  <cp:revision>4</cp:revision>
  <dcterms:created xsi:type="dcterms:W3CDTF">2024-06-14T16:28:47Z</dcterms:created>
  <dcterms:modified xsi:type="dcterms:W3CDTF">2024-06-18T17:45:53Z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1.1</vt:lpwstr>
  </property>
  <property fmtid="{D5CDD505-2E9C-101B-9397-08002B2CF9AE}" pid="4" name="Date">
    <vt:filetime>2019-05-23T22:00:00Z</vt:filetime>
  </property>
  <property fmtid="{D5CDD505-2E9C-101B-9397-08002B2CF9AE}" pid="5" name="Build">
    <vt:i4>20</vt:i4>
  </property>
  <property fmtid="{D5CDD505-2E9C-101B-9397-08002B2CF9AE}" pid="6" name="ContentTypeId">
    <vt:lpwstr>0x010100634CDDE6FDD39540B59C06E78D3E63EA</vt:lpwstr>
  </property>
</Properties>
</file>